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9" r:id="rId5"/>
    <p:sldId id="286" r:id="rId6"/>
    <p:sldId id="293" r:id="rId7"/>
    <p:sldId id="292" r:id="rId8"/>
    <p:sldId id="270" r:id="rId9"/>
    <p:sldId id="294" r:id="rId10"/>
    <p:sldId id="271" r:id="rId11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DA1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4" y="1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Huber" userId="0f2f0f220766ea7f" providerId="LiveId" clId="{2BCD0D0C-806A-4552-B263-B69FBE0C3CD9}"/>
    <pc:docChg chg="custSel modSld">
      <pc:chgData name="Manuel Huber" userId="0f2f0f220766ea7f" providerId="LiveId" clId="{2BCD0D0C-806A-4552-B263-B69FBE0C3CD9}" dt="2023-06-29T15:06:09.603" v="81" actId="20577"/>
      <pc:docMkLst>
        <pc:docMk/>
      </pc:docMkLst>
      <pc:sldChg chg="modSp mod">
        <pc:chgData name="Manuel Huber" userId="0f2f0f220766ea7f" providerId="LiveId" clId="{2BCD0D0C-806A-4552-B263-B69FBE0C3CD9}" dt="2023-06-29T14:04:26.549" v="48" actId="20577"/>
        <pc:sldMkLst>
          <pc:docMk/>
          <pc:sldMk cId="1793949734" sldId="286"/>
        </pc:sldMkLst>
        <pc:spChg chg="mod">
          <ac:chgData name="Manuel Huber" userId="0f2f0f220766ea7f" providerId="LiveId" clId="{2BCD0D0C-806A-4552-B263-B69FBE0C3CD9}" dt="2023-06-29T14:04:26.549" v="48" actId="20577"/>
          <ac:spMkLst>
            <pc:docMk/>
            <pc:sldMk cId="1793949734" sldId="286"/>
            <ac:spMk id="9" creationId="{E7A818AB-B120-41D5-88A6-933AB9CAAE68}"/>
          </ac:spMkLst>
        </pc:spChg>
      </pc:sldChg>
      <pc:sldChg chg="modSp mod">
        <pc:chgData name="Manuel Huber" userId="0f2f0f220766ea7f" providerId="LiveId" clId="{2BCD0D0C-806A-4552-B263-B69FBE0C3CD9}" dt="2023-06-29T15:06:09.603" v="81" actId="20577"/>
        <pc:sldMkLst>
          <pc:docMk/>
          <pc:sldMk cId="2165367801" sldId="292"/>
        </pc:sldMkLst>
        <pc:spChg chg="mod">
          <ac:chgData name="Manuel Huber" userId="0f2f0f220766ea7f" providerId="LiveId" clId="{2BCD0D0C-806A-4552-B263-B69FBE0C3CD9}" dt="2023-06-29T14:02:46.129" v="27" actId="14100"/>
          <ac:spMkLst>
            <pc:docMk/>
            <pc:sldMk cId="2165367801" sldId="292"/>
            <ac:spMk id="11" creationId="{B07BA1F9-2C19-4C07-B29B-18B9FBCC4755}"/>
          </ac:spMkLst>
        </pc:spChg>
        <pc:graphicFrameChg chg="modGraphic">
          <ac:chgData name="Manuel Huber" userId="0f2f0f220766ea7f" providerId="LiveId" clId="{2BCD0D0C-806A-4552-B263-B69FBE0C3CD9}" dt="2023-06-29T15:06:09.603" v="81" actId="20577"/>
          <ac:graphicFrameMkLst>
            <pc:docMk/>
            <pc:sldMk cId="2165367801" sldId="292"/>
            <ac:graphicFrameMk id="13" creationId="{1D6AB21B-0AB3-44DD-AD8E-D2EDD77DEA42}"/>
          </ac:graphicFrameMkLst>
        </pc:graphicFrameChg>
      </pc:sldChg>
      <pc:sldChg chg="modSp mod">
        <pc:chgData name="Manuel Huber" userId="0f2f0f220766ea7f" providerId="LiveId" clId="{2BCD0D0C-806A-4552-B263-B69FBE0C3CD9}" dt="2023-06-29T14:02:15.678" v="24" actId="14100"/>
        <pc:sldMkLst>
          <pc:docMk/>
          <pc:sldMk cId="2410413916" sldId="293"/>
        </pc:sldMkLst>
        <pc:spChg chg="mod">
          <ac:chgData name="Manuel Huber" userId="0f2f0f220766ea7f" providerId="LiveId" clId="{2BCD0D0C-806A-4552-B263-B69FBE0C3CD9}" dt="2023-06-29T14:01:56.560" v="23" actId="20577"/>
          <ac:spMkLst>
            <pc:docMk/>
            <pc:sldMk cId="2410413916" sldId="293"/>
            <ac:spMk id="2" creationId="{345C5720-51D4-4632-91CD-936B8AB96750}"/>
          </ac:spMkLst>
        </pc:spChg>
        <pc:spChg chg="mod">
          <ac:chgData name="Manuel Huber" userId="0f2f0f220766ea7f" providerId="LiveId" clId="{2BCD0D0C-806A-4552-B263-B69FBE0C3CD9}" dt="2023-06-29T14:02:15.678" v="24" actId="14100"/>
          <ac:spMkLst>
            <pc:docMk/>
            <pc:sldMk cId="2410413916" sldId="293"/>
            <ac:spMk id="7" creationId="{02C6628C-972C-4717-AAF3-D882B30F6658}"/>
          </ac:spMkLst>
        </pc:spChg>
      </pc:sldChg>
      <pc:sldChg chg="modSp mod">
        <pc:chgData name="Manuel Huber" userId="0f2f0f220766ea7f" providerId="LiveId" clId="{2BCD0D0C-806A-4552-B263-B69FBE0C3CD9}" dt="2023-06-29T14:03:42.968" v="46" actId="20577"/>
        <pc:sldMkLst>
          <pc:docMk/>
          <pc:sldMk cId="3606433781" sldId="294"/>
        </pc:sldMkLst>
        <pc:spChg chg="mod">
          <ac:chgData name="Manuel Huber" userId="0f2f0f220766ea7f" providerId="LiveId" clId="{2BCD0D0C-806A-4552-B263-B69FBE0C3CD9}" dt="2023-06-29T14:03:42.968" v="46" actId="20577"/>
          <ac:spMkLst>
            <pc:docMk/>
            <pc:sldMk cId="3606433781" sldId="294"/>
            <ac:spMk id="13" creationId="{77C0FED8-C734-4A93-8023-C7053E036A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AD56FB-7604-4B37-A5CC-AE4C912ACAB6}" type="datetime1">
              <a:rPr lang="de-DE" smtClean="0"/>
              <a:t>04.07.2023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7757-5D31-4264-9805-EA890747E575}" type="datetime1">
              <a:rPr lang="de-DE" smtClean="0"/>
              <a:pPr/>
              <a:t>04.07.2023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83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90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0678F2-A7B6-4AFC-B385-F728AB93DAA4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hs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BDFF3E-FD92-4FBE-97D9-A522A2FCAA88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0" name="Bildplatzhalter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1" name="Bildplatzhalter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2" name="Bildplatzhalter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3" name="Bildplatzhalter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4" name="Bildplatzhalter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k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de-DE" noProof="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0A75A-6193-4D10-B4F2-D7C02D79A47F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9" name="Objek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de-DE" noProof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5" name="Bildplatzhalt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058674-DE2E-4A63-9CC7-43DE1F717EF2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BB721-C9FA-47F1-83AB-8904EB82D6E2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3625B-9DD6-4B51-9F86-AFCFE0AD06FB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5CE84-6BFC-43A6-80D6-DB33BCD2463B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43ECE-5D22-41E8-B830-7257F6762126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E85556-01E1-432A-8C19-0DD6B7CBE672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5CEDE8-4E55-4EFB-A969-EEE2579117B3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2612D-80DB-42C8-9282-75658AEE06D2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BE633EB-A69B-4141-9B16-DC811FFC4EDE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rofessionelle Zusammenarbeit an einem Tisch über einen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kt 3" descr="Personen mit Dok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0" y="1721224"/>
            <a:ext cx="9144000" cy="2446339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de-DE" sz="5000" dirty="0">
                <a:solidFill>
                  <a:schemeClr val="bg1"/>
                </a:solidFill>
              </a:rPr>
              <a:t>VERSICHERUNGSSCHADEN</a:t>
            </a:r>
            <a:br>
              <a:rPr lang="de-DE" sz="5000" dirty="0">
                <a:solidFill>
                  <a:schemeClr val="bg1"/>
                </a:solidFill>
              </a:rPr>
            </a:br>
            <a:r>
              <a:rPr lang="de-DE" sz="5000" dirty="0">
                <a:solidFill>
                  <a:schemeClr val="bg1"/>
                </a:solidFill>
              </a:rPr>
              <a:t>WAS NUN?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39519" y="5071781"/>
            <a:ext cx="410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r>
              <a:rPr lang="de-DE" sz="2500" b="1" i="1" spc="65" dirty="0">
                <a:solidFill>
                  <a:schemeClr val="accent1"/>
                </a:solidFill>
                <a:cs typeface="Arial"/>
              </a:rPr>
              <a:t>Ilija Krndelj</a:t>
            </a:r>
          </a:p>
        </p:txBody>
      </p:sp>
      <p:sp>
        <p:nvSpPr>
          <p:cNvPr id="6" name="Objekt 7" descr="Beiges Rechteck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 flipV="1">
            <a:off x="2178425" y="3229866"/>
            <a:ext cx="7826188" cy="69145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2BA4B5-A6EE-67FC-6187-549950E0D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2743" y="83984"/>
            <a:ext cx="2530427" cy="8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kt 3" descr="Beiges Rechteck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592620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6" name="Objekt 6" descr="Blaues Rechteck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7"/>
            <a:ext cx="6689725" cy="3806991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bg1"/>
                </a:solidFill>
              </a:rPr>
              <a:t>Ilija Krndelj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2</a:t>
            </a:fld>
            <a:endParaRPr lang="de-DE" sz="1000" dirty="0"/>
          </a:p>
        </p:txBody>
      </p:sp>
      <p:sp>
        <p:nvSpPr>
          <p:cNvPr id="7" name="Objekt 9" descr="Beiges Rechteck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80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948361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Verheiratet / 2 Kinder / 49 Jahre alt</a:t>
            </a:r>
          </a:p>
          <a:p>
            <a:pPr rtl="0"/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32 Jahre Berufserfahrung im Versicherungsbereich</a:t>
            </a:r>
          </a:p>
          <a:p>
            <a:pPr rtl="0"/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8 Jahre Gutachtertätigkeit</a:t>
            </a:r>
          </a:p>
          <a:p>
            <a:pPr rtl="0"/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Betreuung von ca. 3.500 Kunden (Gewerbe &amp; Privat)</a:t>
            </a:r>
          </a:p>
          <a:p>
            <a:pPr rtl="0"/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Eigenes Schadenteam mit Gutachtern und Rechtsbeistand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883DD-0197-2335-1271-1769C4FA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8092" y="83985"/>
            <a:ext cx="2035131" cy="7101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0C1E2A-5C81-1367-FF01-8D51E519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2" y="1414646"/>
            <a:ext cx="3144951" cy="40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 descr="Telefonierender Mann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0"/>
            <a:ext cx="6991350" cy="6858000"/>
          </a:xfrm>
          <a:prstGeom prst="rect">
            <a:avLst/>
          </a:prstGeom>
        </p:spPr>
      </p:pic>
      <p:sp>
        <p:nvSpPr>
          <p:cNvPr id="5" name="Objekt 3" descr="Beiges Rechteck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6" name="Objekt 6" descr="Blaues Rechteck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bg1"/>
                </a:solidFill>
              </a:rPr>
              <a:t>Das ZIEL sollte sein: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3</a:t>
            </a:fld>
            <a:endParaRPr lang="de-DE" sz="1000" dirty="0"/>
          </a:p>
        </p:txBody>
      </p:sp>
      <p:sp>
        <p:nvSpPr>
          <p:cNvPr id="7" name="Objekt 9" descr="Beiges Rechteck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3"/>
            <a:ext cx="3860474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de-DE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Ihnen im Schadensfall die Aufmerksamkeit und Unterstützung zu bieten, dass Sie schnellstmöglich wieder beruhigt schlafen können – und das mit so wenig Aufwand wie möglich.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883DD-0197-2335-1271-1769C4FA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9403" y="83985"/>
            <a:ext cx="2035131" cy="7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Blaues Rechteck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bjekt 3" descr="Blaues Rechteck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9" name="Ellipse 8" descr="Beige Ellips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pPr rtl="0"/>
            <a:r>
              <a:rPr lang="de-DE" dirty="0">
                <a:solidFill>
                  <a:schemeClr val="bg1"/>
                </a:solidFill>
              </a:rPr>
              <a:t>Branchenzahlen 2022 und Ausblick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4</a:t>
            </a:fld>
            <a:endParaRPr lang="de-DE" sz="1000" dirty="0"/>
          </a:p>
        </p:txBody>
      </p:sp>
      <p:graphicFrame>
        <p:nvGraphicFramePr>
          <p:cNvPr id="13" name="Inhaltsplatzhalter 12" descr="Tabel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91616573"/>
              </p:ext>
            </p:extLst>
          </p:nvPr>
        </p:nvGraphicFramePr>
        <p:xfrm>
          <a:off x="1554334" y="2544763"/>
          <a:ext cx="8683182" cy="15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184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85174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966029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170795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</a:tblGrid>
              <a:tr h="422289">
                <a:tc>
                  <a:txBody>
                    <a:bodyPr/>
                    <a:lstStyle/>
                    <a:p>
                      <a:pPr algn="ctr" rtl="0"/>
                      <a:r>
                        <a:rPr lang="de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5-8 %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3000" b="1" dirty="0">
                          <a:solidFill>
                            <a:schemeClr val="accent1"/>
                          </a:solidFill>
                          <a:latin typeface="+mj-lt"/>
                        </a:rPr>
                        <a:t>15.000 €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78 Mrd. €</a:t>
                      </a:r>
                      <a:endParaRPr kumimoji="0" lang="en-US" sz="18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-25" normalizeH="0" baseline="0" noProof="0" dirty="0" err="1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Vorraussichtlich</a:t>
                      </a:r>
                      <a:r>
                        <a:rPr kumimoji="0" lang="en-US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 ca. 83 </a:t>
                      </a:r>
                      <a:r>
                        <a:rPr kumimoji="0" lang="en-US" sz="1800" b="0" i="1" u="none" strike="noStrike" kern="1200" cap="none" spc="-25" normalizeH="0" baseline="0" noProof="0" dirty="0" err="1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Mrd</a:t>
                      </a:r>
                      <a:r>
                        <a:rPr kumimoji="0" lang="en-US" sz="18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. €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Durchschnittliche Steigerung zum Vorjahr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spc="-25" dirty="0" err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Durchschnittliche</a:t>
                      </a:r>
                      <a:r>
                        <a:rPr lang="en-US" sz="1800" i="1" kern="1200" spc="-25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i="1" kern="1200" spc="-25" dirty="0" err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Schadenshöhe</a:t>
                      </a:r>
                      <a:endParaRPr lang="en-US" sz="18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kt 5" descr="Beiges Rechteck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 flipV="1">
            <a:off x="947606" y="1278843"/>
            <a:ext cx="764365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cxnSp>
        <p:nvCxnSpPr>
          <p:cNvPr id="12" name="Gerader Verbinder 11" descr="Linie">
            <a:extLst>
              <a:ext uri="{FF2B5EF4-FFF2-40B4-BE49-F238E27FC236}">
                <a16:creationId xmlns:a16="http://schemas.microsoft.com/office/drawing/2014/main" id="{0D4D8421-B427-472B-95AE-FBBC914ACC5F}"/>
              </a:ext>
            </a:extLst>
          </p:cNvPr>
          <p:cNvCxnSpPr/>
          <p:nvPr/>
        </p:nvCxnSpPr>
        <p:spPr>
          <a:xfrm>
            <a:off x="6096000" y="410140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2589333" y="4508151"/>
            <a:ext cx="7013333" cy="6477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de-DE" sz="3000" dirty="0">
                <a:solidFill>
                  <a:schemeClr val="tx2"/>
                </a:solidFill>
                <a:latin typeface="+mj-lt"/>
              </a:rPr>
              <a:t>„…wir lassen Sie nicht im Regen stehen!“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C0F477-A75C-A254-DD77-A35CD62F3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0154" y="132111"/>
            <a:ext cx="2035131" cy="7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20" descr="Zwei Personen beim Händeschütteln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kt 3" descr="Blaues Rechteck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-18972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3" name="Ellipse 22" descr="Beige Ellips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5</a:t>
            </a:fld>
            <a:endParaRPr lang="de-DE" sz="1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de-DE" sz="2400" dirty="0"/>
              <a:t>Häufige Fehler und Probleme in der Schadensabwicklung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460296" y="1783545"/>
            <a:ext cx="5134474" cy="51838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Keine eigenen Ansprechpartner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de-DE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460296" y="2664684"/>
            <a:ext cx="6067657" cy="51838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Lange Bearbeitungszeiten bei der Gesellschaft</a:t>
            </a:r>
            <a:endParaRPr lang="de-DE" dirty="0"/>
          </a:p>
        </p:txBody>
      </p:sp>
      <p:sp>
        <p:nvSpPr>
          <p:cNvPr id="24" name="Objekt 5" descr="Beiges Rechteck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4" y="1339121"/>
            <a:ext cx="8093980" cy="8124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40913C-93FF-3031-3076-55F94C807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498" y="138147"/>
            <a:ext cx="2026811" cy="707197"/>
          </a:xfrm>
          <a:prstGeom prst="rect">
            <a:avLst/>
          </a:prstGeom>
        </p:spPr>
      </p:pic>
      <p:pic>
        <p:nvPicPr>
          <p:cNvPr id="5" name="Grafik 4" descr="Marke Kreuz mit einfarbiger Füllung">
            <a:extLst>
              <a:ext uri="{FF2B5EF4-FFF2-40B4-BE49-F238E27FC236}">
                <a16:creationId xmlns:a16="http://schemas.microsoft.com/office/drawing/2014/main" id="{01221716-3801-7407-9130-96A6C63B9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83" y="1683421"/>
            <a:ext cx="658641" cy="658641"/>
          </a:xfrm>
          <a:prstGeom prst="rect">
            <a:avLst/>
          </a:prstGeom>
        </p:spPr>
      </p:pic>
      <p:pic>
        <p:nvPicPr>
          <p:cNvPr id="15" name="Grafik 14" descr="Marke Kreuz mit einfarbiger Füllung">
            <a:extLst>
              <a:ext uri="{FF2B5EF4-FFF2-40B4-BE49-F238E27FC236}">
                <a16:creationId xmlns:a16="http://schemas.microsoft.com/office/drawing/2014/main" id="{5ECCC562-FA99-8BDE-A97F-6254A27BD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83" y="2548528"/>
            <a:ext cx="658641" cy="658641"/>
          </a:xfrm>
          <a:prstGeom prst="rect">
            <a:avLst/>
          </a:prstGeom>
        </p:spPr>
      </p:pic>
      <p:pic>
        <p:nvPicPr>
          <p:cNvPr id="19" name="Grafik 18" descr="Marke Kreuz mit einfarbiger Füllung">
            <a:extLst>
              <a:ext uri="{FF2B5EF4-FFF2-40B4-BE49-F238E27FC236}">
                <a16:creationId xmlns:a16="http://schemas.microsoft.com/office/drawing/2014/main" id="{1772369C-22EF-549D-B539-CB4B3D8ED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655" y="3413635"/>
            <a:ext cx="658641" cy="658641"/>
          </a:xfrm>
          <a:prstGeom prst="rect">
            <a:avLst/>
          </a:prstGeom>
        </p:spPr>
      </p:pic>
      <p:pic>
        <p:nvPicPr>
          <p:cNvPr id="20" name="Grafik 19" descr="Marke Kreuz mit einfarbiger Füllung">
            <a:extLst>
              <a:ext uri="{FF2B5EF4-FFF2-40B4-BE49-F238E27FC236}">
                <a16:creationId xmlns:a16="http://schemas.microsoft.com/office/drawing/2014/main" id="{AA84C86B-40B2-0177-8309-A1E915A2D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83" y="4283489"/>
            <a:ext cx="658641" cy="658641"/>
          </a:xfrm>
          <a:prstGeom prst="rect">
            <a:avLst/>
          </a:prstGeom>
        </p:spPr>
      </p:pic>
      <p:pic>
        <p:nvPicPr>
          <p:cNvPr id="25" name="Grafik 24" descr="Marke Kreuz mit einfarbiger Füllung">
            <a:extLst>
              <a:ext uri="{FF2B5EF4-FFF2-40B4-BE49-F238E27FC236}">
                <a16:creationId xmlns:a16="http://schemas.microsoft.com/office/drawing/2014/main" id="{65A4AE91-FEA0-FFDA-41ED-FC7F81FC7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654" y="5143849"/>
            <a:ext cx="658641" cy="658641"/>
          </a:xfrm>
          <a:prstGeom prst="rect">
            <a:avLst/>
          </a:prstGeom>
        </p:spPr>
      </p:pic>
      <p:sp>
        <p:nvSpPr>
          <p:cNvPr id="27" name="Inhaltsplatzhalter 12">
            <a:extLst>
              <a:ext uri="{FF2B5EF4-FFF2-40B4-BE49-F238E27FC236}">
                <a16:creationId xmlns:a16="http://schemas.microsoft.com/office/drawing/2014/main" id="{97C06913-F75C-3C46-F1DB-B53119304278}"/>
              </a:ext>
            </a:extLst>
          </p:cNvPr>
          <p:cNvSpPr txBox="1">
            <a:spLocks/>
          </p:cNvSpPr>
          <p:nvPr/>
        </p:nvSpPr>
        <p:spPr bwMode="white">
          <a:xfrm>
            <a:off x="1438738" y="3505337"/>
            <a:ext cx="6340122" cy="51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Fehlendes Wissen über die Schadensabwicklung</a:t>
            </a:r>
            <a:endParaRPr lang="de-DE" dirty="0"/>
          </a:p>
        </p:txBody>
      </p:sp>
      <p:sp>
        <p:nvSpPr>
          <p:cNvPr id="28" name="Inhaltsplatzhalter 12">
            <a:extLst>
              <a:ext uri="{FF2B5EF4-FFF2-40B4-BE49-F238E27FC236}">
                <a16:creationId xmlns:a16="http://schemas.microsoft.com/office/drawing/2014/main" id="{2DEC9DA5-6080-F2B3-E319-0A0A9A76049B}"/>
              </a:ext>
            </a:extLst>
          </p:cNvPr>
          <p:cNvSpPr txBox="1">
            <a:spLocks/>
          </p:cNvSpPr>
          <p:nvPr/>
        </p:nvSpPr>
        <p:spPr bwMode="white">
          <a:xfrm>
            <a:off x="1438738" y="4375094"/>
            <a:ext cx="9566146" cy="63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Kein Vertrauen / Misstrauen in die Abwicklung der Versicherungsgesellschaft</a:t>
            </a:r>
            <a:endParaRPr lang="de-DE" dirty="0"/>
          </a:p>
        </p:txBody>
      </p:sp>
      <p:sp>
        <p:nvSpPr>
          <p:cNvPr id="31" name="Inhaltsplatzhalter 12">
            <a:extLst>
              <a:ext uri="{FF2B5EF4-FFF2-40B4-BE49-F238E27FC236}">
                <a16:creationId xmlns:a16="http://schemas.microsoft.com/office/drawing/2014/main" id="{52268015-A5DF-FF45-2C05-7DC60D2E5904}"/>
              </a:ext>
            </a:extLst>
          </p:cNvPr>
          <p:cNvSpPr txBox="1">
            <a:spLocks/>
          </p:cNvSpPr>
          <p:nvPr/>
        </p:nvSpPr>
        <p:spPr bwMode="white">
          <a:xfrm>
            <a:off x="1460295" y="5239865"/>
            <a:ext cx="9867593" cy="63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Fehlende Unterstützung vor Ort im Schadensfall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20" descr="Zwei Personen beim Händeschütteln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bjekt 3" descr="Blaues Rechteck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-18972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3" name="Ellipse 22" descr="Beige Ellips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6</a:t>
            </a:fld>
            <a:endParaRPr lang="de-DE" sz="10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de-DE" sz="2400" dirty="0"/>
              <a:t>Worauf Sie im Schadensfall achten sollten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3DC0E4E-6822-467C-96E3-77C667B41D2B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1460295" y="1783545"/>
            <a:ext cx="7186399" cy="51838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Direkte Ansprechpartner inkl. Schadensabwicklung</a:t>
            </a:r>
          </a:p>
          <a:p>
            <a:pPr marR="5080" rtl="0">
              <a:lnSpc>
                <a:spcPct val="120000"/>
              </a:lnSpc>
              <a:spcBef>
                <a:spcPts val="600"/>
              </a:spcBef>
            </a:pPr>
            <a:endParaRPr lang="de-DE" sz="18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1460295" y="2625883"/>
            <a:ext cx="9063326" cy="51838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Abwicklung und Unterstützung durch einen guten Berater (Vertrag &amp; Schaden)</a:t>
            </a:r>
            <a:endParaRPr lang="de-DE" dirty="0"/>
          </a:p>
        </p:txBody>
      </p:sp>
      <p:sp>
        <p:nvSpPr>
          <p:cNvPr id="24" name="Objekt 5" descr="Beiges Rechteck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4" y="1339121"/>
            <a:ext cx="8093980" cy="81245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40913C-93FF-3031-3076-55F94C807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498" y="138147"/>
            <a:ext cx="2026811" cy="707197"/>
          </a:xfrm>
          <a:prstGeom prst="rect">
            <a:avLst/>
          </a:prstGeom>
        </p:spPr>
      </p:pic>
      <p:sp>
        <p:nvSpPr>
          <p:cNvPr id="27" name="Inhaltsplatzhalter 12">
            <a:extLst>
              <a:ext uri="{FF2B5EF4-FFF2-40B4-BE49-F238E27FC236}">
                <a16:creationId xmlns:a16="http://schemas.microsoft.com/office/drawing/2014/main" id="{97C06913-F75C-3C46-F1DB-B53119304278}"/>
              </a:ext>
            </a:extLst>
          </p:cNvPr>
          <p:cNvSpPr txBox="1">
            <a:spLocks/>
          </p:cNvSpPr>
          <p:nvPr/>
        </p:nvSpPr>
        <p:spPr bwMode="white">
          <a:xfrm>
            <a:off x="1460295" y="3409581"/>
            <a:ext cx="6340122" cy="51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Regionale Nähe durch vor Ort Betreuung</a:t>
            </a:r>
            <a:endParaRPr lang="de-DE" dirty="0"/>
          </a:p>
        </p:txBody>
      </p:sp>
      <p:sp>
        <p:nvSpPr>
          <p:cNvPr id="28" name="Inhaltsplatzhalter 12">
            <a:extLst>
              <a:ext uri="{FF2B5EF4-FFF2-40B4-BE49-F238E27FC236}">
                <a16:creationId xmlns:a16="http://schemas.microsoft.com/office/drawing/2014/main" id="{2DEC9DA5-6080-F2B3-E319-0A0A9A76049B}"/>
              </a:ext>
            </a:extLst>
          </p:cNvPr>
          <p:cNvSpPr txBox="1">
            <a:spLocks/>
          </p:cNvSpPr>
          <p:nvPr/>
        </p:nvSpPr>
        <p:spPr bwMode="white">
          <a:xfrm>
            <a:off x="1460295" y="4287429"/>
            <a:ext cx="9566146" cy="63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Kompetentes Netzwerk für schnelle und unkomplizierte Abwicklung</a:t>
            </a:r>
            <a:endParaRPr lang="de-DE" dirty="0"/>
          </a:p>
        </p:txBody>
      </p:sp>
      <p:sp>
        <p:nvSpPr>
          <p:cNvPr id="31" name="Inhaltsplatzhalter 12">
            <a:extLst>
              <a:ext uri="{FF2B5EF4-FFF2-40B4-BE49-F238E27FC236}">
                <a16:creationId xmlns:a16="http://schemas.microsoft.com/office/drawing/2014/main" id="{52268015-A5DF-FF45-2C05-7DC60D2E5904}"/>
              </a:ext>
            </a:extLst>
          </p:cNvPr>
          <p:cNvSpPr txBox="1">
            <a:spLocks/>
          </p:cNvSpPr>
          <p:nvPr/>
        </p:nvSpPr>
        <p:spPr bwMode="white">
          <a:xfrm>
            <a:off x="1460295" y="5071128"/>
            <a:ext cx="9867593" cy="63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Ganzheitliche Betreuung „vom Vertrag bis zum Schaden“ aus einer Hand</a:t>
            </a:r>
            <a:endParaRPr lang="de-DE" dirty="0"/>
          </a:p>
        </p:txBody>
      </p:sp>
      <p:pic>
        <p:nvPicPr>
          <p:cNvPr id="4" name="Bildplatzhalter 35" descr="Häkchensymbol">
            <a:extLst>
              <a:ext uri="{FF2B5EF4-FFF2-40B4-BE49-F238E27FC236}">
                <a16:creationId xmlns:a16="http://schemas.microsoft.com/office/drawing/2014/main" id="{B086A502-6C8A-C424-FEBA-A015942F885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1679575"/>
            <a:ext cx="576000" cy="576000"/>
          </a:xfrm>
        </p:spPr>
      </p:pic>
      <p:pic>
        <p:nvPicPr>
          <p:cNvPr id="8" name="Bildplatzhalter 35" descr="Häkchensymbol">
            <a:extLst>
              <a:ext uri="{FF2B5EF4-FFF2-40B4-BE49-F238E27FC236}">
                <a16:creationId xmlns:a16="http://schemas.microsoft.com/office/drawing/2014/main" id="{642FA611-3DF4-6444-C69D-381754531B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18028" y="5752465"/>
            <a:ext cx="576000" cy="576000"/>
          </a:xfrm>
          <a:prstGeom prst="rect">
            <a:avLst/>
          </a:prstGeom>
        </p:spPr>
      </p:pic>
      <p:pic>
        <p:nvPicPr>
          <p:cNvPr id="9" name="Bildplatzhalter 35" descr="Häkchensymbol">
            <a:extLst>
              <a:ext uri="{FF2B5EF4-FFF2-40B4-BE49-F238E27FC236}">
                <a16:creationId xmlns:a16="http://schemas.microsoft.com/office/drawing/2014/main" id="{DA7A35C4-C7C4-E7A9-0441-362F56F3A4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2507544"/>
            <a:ext cx="576000" cy="576000"/>
          </a:xfrm>
          <a:prstGeom prst="rect">
            <a:avLst/>
          </a:prstGeom>
        </p:spPr>
      </p:pic>
      <p:pic>
        <p:nvPicPr>
          <p:cNvPr id="10" name="Bildplatzhalter 35" descr="Häkchensymbol">
            <a:extLst>
              <a:ext uri="{FF2B5EF4-FFF2-40B4-BE49-F238E27FC236}">
                <a16:creationId xmlns:a16="http://schemas.microsoft.com/office/drawing/2014/main" id="{A33313D2-156A-1586-B92C-783C7B5EE8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4180072"/>
            <a:ext cx="576000" cy="576000"/>
          </a:xfrm>
          <a:prstGeom prst="rect">
            <a:avLst/>
          </a:prstGeom>
        </p:spPr>
      </p:pic>
      <p:pic>
        <p:nvPicPr>
          <p:cNvPr id="11" name="Bildplatzhalter 35" descr="Häkchensymbol">
            <a:extLst>
              <a:ext uri="{FF2B5EF4-FFF2-40B4-BE49-F238E27FC236}">
                <a16:creationId xmlns:a16="http://schemas.microsoft.com/office/drawing/2014/main" id="{2168C3DA-E107-716D-465F-DCF20B145F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38200" y="3343808"/>
            <a:ext cx="576000" cy="576000"/>
          </a:xfrm>
          <a:prstGeom prst="rect">
            <a:avLst/>
          </a:prstGeom>
        </p:spPr>
      </p:pic>
      <p:pic>
        <p:nvPicPr>
          <p:cNvPr id="12" name="Bildplatzhalter 35" descr="Häkchensymbol">
            <a:extLst>
              <a:ext uri="{FF2B5EF4-FFF2-40B4-BE49-F238E27FC236}">
                <a16:creationId xmlns:a16="http://schemas.microsoft.com/office/drawing/2014/main" id="{F7026A80-35A7-FD25-9689-735CF3A4A7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18028" y="5016336"/>
            <a:ext cx="576000" cy="576000"/>
          </a:xfrm>
          <a:prstGeom prst="rect">
            <a:avLst/>
          </a:prstGeom>
        </p:spPr>
      </p:pic>
      <p:sp>
        <p:nvSpPr>
          <p:cNvPr id="14" name="Inhaltsplatzhalter 12">
            <a:extLst>
              <a:ext uri="{FF2B5EF4-FFF2-40B4-BE49-F238E27FC236}">
                <a16:creationId xmlns:a16="http://schemas.microsoft.com/office/drawing/2014/main" id="{8E0C614E-75B6-E1CB-EA6B-240D34DA5678}"/>
              </a:ext>
            </a:extLst>
          </p:cNvPr>
          <p:cNvSpPr txBox="1">
            <a:spLocks/>
          </p:cNvSpPr>
          <p:nvPr/>
        </p:nvSpPr>
        <p:spPr bwMode="white">
          <a:xfrm>
            <a:off x="1459955" y="5854286"/>
            <a:ext cx="9867593" cy="634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de-DE" sz="1900" b="1" dirty="0">
                <a:solidFill>
                  <a:schemeClr val="bg1"/>
                </a:solidFill>
              </a:rPr>
              <a:t>Vergleichen Sie nicht nur den Preis – sondern auch den Menschen / Berater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4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 rtlCol="0"/>
          <a:lstStyle/>
          <a:p>
            <a:pPr algn="ctr" rtl="0"/>
            <a:r>
              <a:rPr lang="de-DE" dirty="0"/>
              <a:t>Vielen Dank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de-DE" sz="1000" smtClean="0"/>
              <a:t>7</a:t>
            </a:fld>
            <a:endParaRPr lang="de-DE" sz="1000" dirty="0"/>
          </a:p>
        </p:txBody>
      </p:sp>
      <p:sp>
        <p:nvSpPr>
          <p:cNvPr id="8" name="Objekt 13" descr="Beiges Rechteck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919593" y="1741009"/>
            <a:ext cx="3670335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de-DE" dirty="0"/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2A1CB84B-097C-6A28-3078-3144D0790CBD}"/>
              </a:ext>
            </a:extLst>
          </p:cNvPr>
          <p:cNvSpPr txBox="1">
            <a:spLocks/>
          </p:cNvSpPr>
          <p:nvPr/>
        </p:nvSpPr>
        <p:spPr>
          <a:xfrm>
            <a:off x="7038348" y="1358900"/>
            <a:ext cx="4609054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de-DE" sz="25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Ilija Krndelj</a:t>
            </a:r>
            <a:endParaRPr lang="de-DE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de-DE" sz="1800" b="1" i="1" spc="70" dirty="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ik@</a:t>
            </a:r>
            <a:r>
              <a:rPr lang="de-DE" sz="1800" b="1" i="1" spc="7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ameo-beratung</a:t>
            </a:r>
            <a:r>
              <a:rPr lang="de-DE" sz="1800" b="1" i="1" spc="7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.de</a:t>
            </a:r>
            <a:endParaRPr lang="de-DE" sz="18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endParaRPr lang="de-DE" sz="18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de-DE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7DAB81-5389-9462-508B-4A9852002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07618"/>
            <a:ext cx="6408283" cy="22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158_TF23188392.potx" id="{491663CB-F0E4-4201-AC1C-AA0BC0866660}" vid="{6439C94A-67C5-4FE0-9CCF-BDC634779B6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purl.org/dc/dcmitype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terms/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Verkaufspräsentation für professionelle Dienstleistungen</Template>
  <TotalTime>0</TotalTime>
  <Words>229</Words>
  <Application>Microsoft Office PowerPoint</Application>
  <PresentationFormat>Breitbild</PresentationFormat>
  <Paragraphs>49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Arial </vt:lpstr>
      <vt:lpstr>Calibri</vt:lpstr>
      <vt:lpstr>Gill Sans MT</vt:lpstr>
      <vt:lpstr>Office-Design</vt:lpstr>
      <vt:lpstr>VERSICHERUNGSSCHADEN WAS NUN?</vt:lpstr>
      <vt:lpstr>Ilija Krndelj</vt:lpstr>
      <vt:lpstr>Das ZIEL sollte sein:</vt:lpstr>
      <vt:lpstr>Branchenzahlen 2022 und Ausblick 2023</vt:lpstr>
      <vt:lpstr>Häufige Fehler und Probleme in der Schadensabwicklung</vt:lpstr>
      <vt:lpstr>Worauf Sie im Schadensfall achten sollten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VERSICHERUNGSSCHADEN WAS NUN?</dc:title>
  <dc:creator>Manuel Huber</dc:creator>
  <cp:lastModifiedBy>Elmar Spitz</cp:lastModifiedBy>
  <cp:revision>8</cp:revision>
  <dcterms:created xsi:type="dcterms:W3CDTF">2023-06-28T16:28:25Z</dcterms:created>
  <dcterms:modified xsi:type="dcterms:W3CDTF">2023-07-04T18:06:48Z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